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1827" r:id="rId2"/>
    <p:sldId id="1828"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94660"/>
  </p:normalViewPr>
  <p:slideViewPr>
    <p:cSldViewPr snapToGrid="0">
      <p:cViewPr varScale="1">
        <p:scale>
          <a:sx n="64" d="100"/>
          <a:sy n="64" d="100"/>
        </p:scale>
        <p:origin x="90" y="3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12" Type="http://schemas.openxmlformats.org/officeDocument/2006/relationships/customXml" Target="../customXml/item4.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11" Type="http://schemas.openxmlformats.org/officeDocument/2006/relationships/customXml" Target="../customXml/item3.xml"/><Relationship Id="rId5" Type="http://schemas.openxmlformats.org/officeDocument/2006/relationships/presProps" Target="presProps.xml"/><Relationship Id="rId10" Type="http://schemas.openxmlformats.org/officeDocument/2006/relationships/customXml" Target="../customXml/item2.xml"/><Relationship Id="rId4" Type="http://schemas.openxmlformats.org/officeDocument/2006/relationships/notesMaster" Target="notesMasters/notesMaster1.xml"/><Relationship Id="rId9"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5B777-536B-49BE-9427-859DB135C484}"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29636-F27C-4DB5-B9E1-CCB974BCA3B8}" type="slidenum">
              <a:rPr lang="en-US" smtClean="0"/>
              <a:t>‹#›</a:t>
            </a:fld>
            <a:endParaRPr lang="en-US"/>
          </a:p>
        </p:txBody>
      </p:sp>
    </p:spTree>
    <p:extLst>
      <p:ext uri="{BB962C8B-B14F-4D97-AF65-F5344CB8AC3E}">
        <p14:creationId xmlns:p14="http://schemas.microsoft.com/office/powerpoint/2010/main" val="3927684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7008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B65BA17-9895-0B49-9409-AE0D8EB9B6F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7943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5DC8CB02-9CAF-2840-AFDE-3280EC64342A}"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50035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2B85CB9-CA47-3043-97D8-9F6D79A5C410}"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230416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A94639D-0CFA-2D4F-AED4-B21604B5EBC4}"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218557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17E830-0B92-724D-B63D-AB13A15B4F06}"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676002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29CB498-A152-0E46-AC05-74B506BF4C99}"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065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CB8B563-3EFC-804F-B647-D5A4BD71924D}"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497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8A791F29-2AFC-914F-9E28-28E4A4FB3427}" type="datetime1">
              <a:rPr lang="en-US" smtClean="0"/>
              <a:t>5/28/2024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5117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C8D3AA0E-C5E4-624A-ADD2-D47F8E3B6530}" type="datetime1">
              <a:rPr lang="en-US" smtClean="0"/>
              <a:t>5/28/2024</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299966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8EE4D178-0184-3445-AE21-265E89A2F044}"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425760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659B49B-8CB2-1840-BFA5-C88B3A2AEE97}"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74741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0662A92-3158-C845-8425-A9496F7E68CA}"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2617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5F1D005-E872-694B-BE96-7AA740867576}"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83179359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09BC5A8B-2F32-C544-B377-8DF2ACD3D51C}"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400732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2882AC5F-E35D-3845-871D-370C1E5BD610}"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907957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B3768119-B665-3142-A757-F3AC1ED33665}" type="datetime1">
              <a:rPr lang="en-US" smtClean="0"/>
              <a:t>5/28/2024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118179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231198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5"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65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942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73159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3" y="1816851"/>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3"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4"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4"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7" y="434807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7"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8"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8"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8"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8"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9" y="180558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9"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2"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2"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3" y="433681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3"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108743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7DDBBAA-4130-424E-A216-A11607B08BB1}"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86715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B8000DC-751D-1640-9E22-CC8438C270B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899176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E15DAAA-734D-6046-9B7B-1E7BFE426AAB}"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0631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64AFDA0-2A41-604E-8117-ED1D44E737CD}"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9665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32AE507-B51A-0A4A-91E4-EDD95F17CEA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236338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A7600-672A-5749-AAB4-305978018A97}"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8093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F06E050C-5A2B-C34A-BDC9-C9CE1E09CC9B}"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499602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8E4FC9A8-8E21-424F-85FA-A24278DCAA7E}" type="datetime1">
              <a:rPr lang="en-US" smtClean="0"/>
              <a:t>5/28/2024</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205953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Image result for chempoint">
            <a:extLst>
              <a:ext uri="{FF2B5EF4-FFF2-40B4-BE49-F238E27FC236}">
                <a16:creationId xmlns:a16="http://schemas.microsoft.com/office/drawing/2014/main" id="{146E8C18-6CA4-419C-A218-5E64DA357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112" y="1627587"/>
            <a:ext cx="3610504" cy="668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ChemPoint – CRM Redesign &amp; Sales Management Analytics</a:t>
            </a:r>
          </a:p>
        </p:txBody>
      </p:sp>
      <p:sp>
        <p:nvSpPr>
          <p:cNvPr id="8" name="Rectangle 7">
            <a:extLst>
              <a:ext uri="{FF2B5EF4-FFF2-40B4-BE49-F238E27FC236}">
                <a16:creationId xmlns:a16="http://schemas.microsoft.com/office/drawing/2014/main" id="{FBE508DA-8460-4788-8000-47A2BE6DA870}"/>
              </a:ext>
            </a:extLst>
          </p:cNvPr>
          <p:cNvSpPr/>
          <p:nvPr/>
        </p:nvSpPr>
        <p:spPr>
          <a:xfrm>
            <a:off x="281609" y="1248496"/>
            <a:ext cx="7313518" cy="1890069"/>
          </a:xfrm>
          <a:prstGeom prst="rect">
            <a:avLst/>
          </a:prstGeom>
        </p:spPr>
        <p:txBody>
          <a:bodyPr wrap="square">
            <a:spAutoFit/>
          </a:bodyPr>
          <a:lstStyle/>
          <a:p>
            <a:pPr defTabSz="976845"/>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1667">
              <a:solidFill>
                <a:prstClr val="black"/>
              </a:solidFill>
              <a:latin typeface="Segoe UI" panose="020B0502040204020203" pitchFamily="34" charset="0"/>
              <a:cs typeface="Segoe UI" panose="020B0502040204020203" pitchFamily="34" charset="0"/>
            </a:endParaRPr>
          </a:p>
          <a:p>
            <a:pPr defTabSz="976845">
              <a:lnSpc>
                <a:spcPct val="120000"/>
              </a:lnSpc>
            </a:pP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ChemPoint is a chemical sales, marketing and distribution company. They came to Affirma looking for support in redesigning their entire business process for CRM across sales, pipeline management, and quoting. ChemPoint had goals to drastically improve efficiency and CRM user adoption for their sales organization. </a:t>
            </a:r>
            <a:endParaRPr lang="en-US" sz="1500">
              <a:solidFill>
                <a:prstClr val="black"/>
              </a:solidFill>
              <a:latin typeface="Segoe UI"/>
            </a:endParaRPr>
          </a:p>
          <a:p>
            <a:pPr defTabSz="976845">
              <a:lnSpc>
                <a:spcPct val="120000"/>
              </a:lnSpc>
            </a:pPr>
            <a:endParaRPr lang="en-US" sz="1667">
              <a:solidFill>
                <a:prstClr val="black"/>
              </a:solidFill>
              <a:latin typeface="Segoe UI"/>
            </a:endParaRPr>
          </a:p>
        </p:txBody>
      </p:sp>
      <p:sp>
        <p:nvSpPr>
          <p:cNvPr id="10" name="TextBox 9">
            <a:extLst>
              <a:ext uri="{FF2B5EF4-FFF2-40B4-BE49-F238E27FC236}">
                <a16:creationId xmlns:a16="http://schemas.microsoft.com/office/drawing/2014/main" id="{7D2F2B66-DDE5-4864-A22D-CB25B97C1045}"/>
              </a:ext>
            </a:extLst>
          </p:cNvPr>
          <p:cNvSpPr txBox="1"/>
          <p:nvPr/>
        </p:nvSpPr>
        <p:spPr>
          <a:xfrm>
            <a:off x="344338" y="3001645"/>
            <a:ext cx="7110905" cy="3695948"/>
          </a:xfrm>
          <a:prstGeom prst="rect">
            <a:avLst/>
          </a:prstGeom>
          <a:noFill/>
        </p:spPr>
        <p:txBody>
          <a:bodyPr wrap="square" rtlCol="0">
            <a:spAutoFit/>
          </a:bodyPr>
          <a:lstStyle/>
          <a:p>
            <a:pPr defTabSz="976845"/>
            <a:r>
              <a:rPr lang="en-US" sz="2667" b="1">
                <a:solidFill>
                  <a:srgbClr val="0096A9"/>
                </a:solidFill>
                <a:latin typeface="Segoe UI" panose="020B0502040204020203" pitchFamily="34" charset="0"/>
                <a:ea typeface="Calibri" panose="020F0502020204030204" pitchFamily="34" charset="0"/>
                <a:cs typeface="Segoe UI" panose="020B0502040204020203" pitchFamily="34" charset="0"/>
              </a:rPr>
              <a:t>What We Did</a:t>
            </a:r>
            <a:endParaRPr lang="en-US" sz="1667">
              <a:solidFill>
                <a:prstClr val="black"/>
              </a:solidFill>
              <a:latin typeface="Segoe UI" panose="020B0502040204020203" pitchFamily="34" charset="0"/>
              <a:cs typeface="Segoe UI" panose="020B0502040204020203" pitchFamily="34" charset="0"/>
            </a:endParaRPr>
          </a:p>
          <a:p>
            <a:pPr marL="238115" indent="-238115" defTabSz="976845">
              <a:spcAft>
                <a:spcPts val="500"/>
              </a:spcAft>
              <a:buFont typeface="Arial" panose="020B0604020202020204" pitchFamily="34" charset="0"/>
              <a:buChar char="•"/>
            </a:pP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Affirma met with a large group of ChemPoint stakeholders across various teams including Sales, Management, Product Management, Operations, and IT. Our team identified inconsistencies and gaps in their business processes and built a roadmap to improve them. </a:t>
            </a:r>
          </a:p>
          <a:p>
            <a:pPr marL="238115" indent="-238115" defTabSz="976845">
              <a:spcAft>
                <a:spcPts val="500"/>
              </a:spcAft>
              <a:buFont typeface="Arial" panose="020B0604020202020204" pitchFamily="34" charset="0"/>
              <a:buChar char="•"/>
            </a:pP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Affirma produced comprehensive recommendations to standardize core processes, improve organizational communication, and streamline the supporting technology including CRM and Business Intelligence tools. </a:t>
            </a:r>
          </a:p>
          <a:p>
            <a:pPr marL="238115" indent="-238115" defTabSz="976845">
              <a:spcAft>
                <a:spcPts val="500"/>
              </a:spcAft>
              <a:buFont typeface="Arial" panose="020B0604020202020204" pitchFamily="34" charset="0"/>
              <a:buChar char="•"/>
            </a:pP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Our recommendations also included extensive communication planning and change management support. </a:t>
            </a:r>
          </a:p>
          <a:p>
            <a:pPr marL="238115" indent="-238115" defTabSz="976845">
              <a:spcAft>
                <a:spcPts val="500"/>
              </a:spcAft>
              <a:buFont typeface="Arial" panose="020B0604020202020204" pitchFamily="34" charset="0"/>
              <a:buChar char="•"/>
            </a:pPr>
            <a:r>
              <a:rPr lang="en-US" sz="1500" err="1">
                <a:solidFill>
                  <a:srgbClr val="2B2B2B"/>
                </a:solidFill>
                <a:latin typeface="Segoe UI" panose="020B0502040204020203" pitchFamily="34" charset="0"/>
                <a:ea typeface="MS Mincho" panose="02020609040205080304" pitchFamily="49" charset="-128"/>
                <a:cs typeface="Segoe UI" panose="020B0502040204020203" pitchFamily="34" charset="0"/>
              </a:rPr>
              <a:t>ChemPoint</a:t>
            </a: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 has rolled out Affirma’s recommended business process and technical modifications to their CRM and BI platforms. They’ve experienced streamlined communications, increased user adoption, and operational efficiency.</a:t>
            </a:r>
            <a:endParaRPr lang="en-US" sz="1500">
              <a:solidFill>
                <a:prstClr val="black"/>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85D78090-BCB9-4A87-A482-2D178FE5B5BA}"/>
              </a:ext>
            </a:extLst>
          </p:cNvPr>
          <p:cNvGrpSpPr>
            <a:grpSpLocks noChangeAspect="1"/>
          </p:cNvGrpSpPr>
          <p:nvPr/>
        </p:nvGrpSpPr>
        <p:grpSpPr>
          <a:xfrm>
            <a:off x="7555794" y="2550886"/>
            <a:ext cx="4474698" cy="4022651"/>
            <a:chOff x="3918387" y="1847924"/>
            <a:chExt cx="9606228" cy="8635778"/>
          </a:xfrm>
        </p:grpSpPr>
        <p:pic>
          <p:nvPicPr>
            <p:cNvPr id="18" name="Picture 17" descr="quintiles_imac.png">
              <a:extLst>
                <a:ext uri="{FF2B5EF4-FFF2-40B4-BE49-F238E27FC236}">
                  <a16:creationId xmlns:a16="http://schemas.microsoft.com/office/drawing/2014/main" id="{AB64787D-E657-4152-A13B-A01F038EE48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6062" r="16115"/>
            <a:stretch/>
          </p:blipFill>
          <p:spPr>
            <a:xfrm>
              <a:off x="3918387" y="1847924"/>
              <a:ext cx="9606228" cy="8635778"/>
            </a:xfrm>
            <a:prstGeom prst="rect">
              <a:avLst/>
            </a:prstGeom>
          </p:spPr>
        </p:pic>
        <p:pic>
          <p:nvPicPr>
            <p:cNvPr id="5" name="Picture 4">
              <a:extLst>
                <a:ext uri="{FF2B5EF4-FFF2-40B4-BE49-F238E27FC236}">
                  <a16:creationId xmlns:a16="http://schemas.microsoft.com/office/drawing/2014/main" id="{CF87EB92-68FD-4E2D-A68D-111A11F68ED8}"/>
                </a:ext>
              </a:extLst>
            </p:cNvPr>
            <p:cNvPicPr>
              <a:picLocks noChangeAspect="1"/>
            </p:cNvPicPr>
            <p:nvPr/>
          </p:nvPicPr>
          <p:blipFill rotWithShape="1">
            <a:blip r:embed="rId5"/>
            <a:srcRect b="20054"/>
            <a:stretch/>
          </p:blipFill>
          <p:spPr>
            <a:xfrm>
              <a:off x="4534844" y="2675768"/>
              <a:ext cx="8430159" cy="5208637"/>
            </a:xfrm>
            <a:prstGeom prst="rect">
              <a:avLst/>
            </a:prstGeom>
            <a:ln>
              <a:solidFill>
                <a:schemeClr val="tx1"/>
              </a:solidFill>
            </a:ln>
          </p:spPr>
        </p:pic>
      </p:grpSp>
    </p:spTree>
    <p:extLst>
      <p:ext uri="{BB962C8B-B14F-4D97-AF65-F5344CB8AC3E}">
        <p14:creationId xmlns:p14="http://schemas.microsoft.com/office/powerpoint/2010/main" val="364058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9980083" cy="819149"/>
          </a:xfrm>
          <a:prstGeom prst="rect">
            <a:avLst/>
          </a:prstGeom>
          <a:blipFill>
            <a:blip r:embed="rId2" cstate="print"/>
            <a:stretch>
              <a:fillRect/>
            </a:stretch>
          </a:blipFill>
        </p:spPr>
        <p:txBody>
          <a:bodyPr wrap="square" lIns="0" tIns="0" rIns="0" bIns="0" rtlCol="0"/>
          <a:lstStyle/>
          <a:p>
            <a:pPr defTabSz="976845"/>
            <a:endParaRPr sz="1923">
              <a:solidFill>
                <a:prstClr val="black"/>
              </a:solidFill>
              <a:latin typeface="Segoe UI"/>
            </a:endParaRPr>
          </a:p>
        </p:txBody>
      </p:sp>
      <p:sp>
        <p:nvSpPr>
          <p:cNvPr id="3" name="object 3"/>
          <p:cNvSpPr/>
          <p:nvPr/>
        </p:nvSpPr>
        <p:spPr>
          <a:xfrm>
            <a:off x="1058" y="1058"/>
            <a:ext cx="12192000" cy="990600"/>
          </a:xfrm>
          <a:custGeom>
            <a:avLst/>
            <a:gdLst/>
            <a:ahLst/>
            <a:cxnLst/>
            <a:rect l="l" t="t" r="r" b="b"/>
            <a:pathLst>
              <a:path w="14630400" h="1188720">
                <a:moveTo>
                  <a:pt x="0" y="1188720"/>
                </a:moveTo>
                <a:lnTo>
                  <a:pt x="14630400" y="1188720"/>
                </a:lnTo>
                <a:lnTo>
                  <a:pt x="14630400" y="0"/>
                </a:lnTo>
                <a:lnTo>
                  <a:pt x="0" y="0"/>
                </a:lnTo>
                <a:lnTo>
                  <a:pt x="0" y="1188720"/>
                </a:lnTo>
                <a:close/>
              </a:path>
            </a:pathLst>
          </a:custGeom>
          <a:solidFill>
            <a:srgbClr val="004E58"/>
          </a:solidFill>
        </p:spPr>
        <p:txBody>
          <a:bodyPr wrap="square" lIns="0" tIns="0" rIns="0" bIns="0" rtlCol="0"/>
          <a:lstStyle/>
          <a:p>
            <a:pPr defTabSz="976845"/>
            <a:endParaRPr sz="1923">
              <a:solidFill>
                <a:prstClr val="black"/>
              </a:solidFill>
              <a:latin typeface="Segoe UI"/>
            </a:endParaRPr>
          </a:p>
        </p:txBody>
      </p:sp>
      <p:sp>
        <p:nvSpPr>
          <p:cNvPr id="4" name="object 4"/>
          <p:cNvSpPr/>
          <p:nvPr/>
        </p:nvSpPr>
        <p:spPr>
          <a:xfrm>
            <a:off x="1058" y="1058"/>
            <a:ext cx="12192000" cy="990600"/>
          </a:xfrm>
          <a:custGeom>
            <a:avLst/>
            <a:gdLst/>
            <a:ahLst/>
            <a:cxnLst/>
            <a:rect l="l" t="t" r="r" b="b"/>
            <a:pathLst>
              <a:path w="14630400" h="1188720">
                <a:moveTo>
                  <a:pt x="0" y="1188720"/>
                </a:moveTo>
                <a:lnTo>
                  <a:pt x="14630400" y="1188720"/>
                </a:lnTo>
                <a:lnTo>
                  <a:pt x="14630400" y="0"/>
                </a:lnTo>
                <a:lnTo>
                  <a:pt x="0" y="0"/>
                </a:lnTo>
                <a:lnTo>
                  <a:pt x="0" y="1188720"/>
                </a:lnTo>
                <a:close/>
              </a:path>
            </a:pathLst>
          </a:custGeom>
          <a:ln w="12700">
            <a:solidFill>
              <a:srgbClr val="016273"/>
            </a:solidFill>
          </a:ln>
        </p:spPr>
        <p:txBody>
          <a:bodyPr wrap="square" lIns="0" tIns="0" rIns="0" bIns="0" rtlCol="0"/>
          <a:lstStyle/>
          <a:p>
            <a:pPr defTabSz="976845"/>
            <a:endParaRPr sz="1923">
              <a:solidFill>
                <a:prstClr val="black"/>
              </a:solidFill>
              <a:latin typeface="Segoe UI"/>
            </a:endParaRPr>
          </a:p>
        </p:txBody>
      </p:sp>
      <p:sp>
        <p:nvSpPr>
          <p:cNvPr id="5" name="object 5"/>
          <p:cNvSpPr/>
          <p:nvPr/>
        </p:nvSpPr>
        <p:spPr>
          <a:xfrm>
            <a:off x="10837695" y="6435436"/>
            <a:ext cx="677953" cy="155863"/>
          </a:xfrm>
          <a:prstGeom prst="rect">
            <a:avLst/>
          </a:prstGeom>
          <a:blipFill>
            <a:blip r:embed="rId3" cstate="print"/>
            <a:stretch>
              <a:fillRect/>
            </a:stretch>
          </a:blipFill>
        </p:spPr>
        <p:txBody>
          <a:bodyPr wrap="square" lIns="0" tIns="0" rIns="0" bIns="0" rtlCol="0"/>
          <a:lstStyle/>
          <a:p>
            <a:pPr defTabSz="976845"/>
            <a:endParaRPr sz="1923">
              <a:solidFill>
                <a:prstClr val="black"/>
              </a:solidFill>
              <a:latin typeface="Segoe UI"/>
            </a:endParaRPr>
          </a:p>
        </p:txBody>
      </p:sp>
      <p:grpSp>
        <p:nvGrpSpPr>
          <p:cNvPr id="8" name="Group 7">
            <a:extLst>
              <a:ext uri="{FF2B5EF4-FFF2-40B4-BE49-F238E27FC236}">
                <a16:creationId xmlns:a16="http://schemas.microsoft.com/office/drawing/2014/main" id="{6F707AC6-3FE0-2643-94B8-4416CFD7EF4E}"/>
              </a:ext>
            </a:extLst>
          </p:cNvPr>
          <p:cNvGrpSpPr>
            <a:grpSpLocks noChangeAspect="1"/>
          </p:cNvGrpSpPr>
          <p:nvPr/>
        </p:nvGrpSpPr>
        <p:grpSpPr>
          <a:xfrm>
            <a:off x="327950" y="810615"/>
            <a:ext cx="7301263" cy="6017905"/>
            <a:chOff x="289888" y="1165860"/>
            <a:chExt cx="7762731" cy="6398260"/>
          </a:xfrm>
        </p:grpSpPr>
        <p:sp>
          <p:nvSpPr>
            <p:cNvPr id="6" name="object 6"/>
            <p:cNvSpPr/>
            <p:nvPr/>
          </p:nvSpPr>
          <p:spPr>
            <a:xfrm>
              <a:off x="289888" y="1165860"/>
              <a:ext cx="7762731" cy="6398260"/>
            </a:xfrm>
            <a:prstGeom prst="rect">
              <a:avLst/>
            </a:prstGeom>
            <a:blipFill>
              <a:blip r:embed="rId4" cstate="print"/>
              <a:stretch>
                <a:fillRect/>
              </a:stretch>
            </a:blipFill>
          </p:spPr>
          <p:txBody>
            <a:bodyPr wrap="square" lIns="0" tIns="0" rIns="0" bIns="0" rtlCol="0"/>
            <a:lstStyle/>
            <a:p>
              <a:pPr defTabSz="976845"/>
              <a:endParaRPr sz="1923">
                <a:solidFill>
                  <a:prstClr val="black"/>
                </a:solidFill>
                <a:latin typeface="Segoe UI"/>
              </a:endParaRPr>
            </a:p>
          </p:txBody>
        </p:sp>
        <p:sp>
          <p:nvSpPr>
            <p:cNvPr id="7" name="object 7"/>
            <p:cNvSpPr/>
            <p:nvPr/>
          </p:nvSpPr>
          <p:spPr>
            <a:xfrm>
              <a:off x="775027" y="1765300"/>
              <a:ext cx="6837680" cy="3860800"/>
            </a:xfrm>
            <a:prstGeom prst="rect">
              <a:avLst/>
            </a:prstGeom>
            <a:blipFill>
              <a:blip r:embed="rId5" cstate="print"/>
              <a:stretch>
                <a:fillRect/>
              </a:stretch>
            </a:blipFill>
          </p:spPr>
          <p:txBody>
            <a:bodyPr wrap="square" lIns="0" tIns="0" rIns="0" bIns="0" rtlCol="0"/>
            <a:lstStyle/>
            <a:p>
              <a:pPr defTabSz="976845"/>
              <a:endParaRPr sz="1923">
                <a:solidFill>
                  <a:prstClr val="black"/>
                </a:solidFill>
                <a:latin typeface="Segoe UI"/>
              </a:endParaRPr>
            </a:p>
          </p:txBody>
        </p:sp>
      </p:grpSp>
      <p:grpSp>
        <p:nvGrpSpPr>
          <p:cNvPr id="13" name="Group 12">
            <a:extLst>
              <a:ext uri="{FF2B5EF4-FFF2-40B4-BE49-F238E27FC236}">
                <a16:creationId xmlns:a16="http://schemas.microsoft.com/office/drawing/2014/main" id="{35F4AA5D-E226-461B-95AA-289C42D12124}"/>
              </a:ext>
            </a:extLst>
          </p:cNvPr>
          <p:cNvGrpSpPr>
            <a:grpSpLocks noChangeAspect="1"/>
          </p:cNvGrpSpPr>
          <p:nvPr/>
        </p:nvGrpSpPr>
        <p:grpSpPr>
          <a:xfrm>
            <a:off x="2424922" y="2729697"/>
            <a:ext cx="9581059" cy="4382612"/>
            <a:chOff x="3255035" y="3167379"/>
            <a:chExt cx="11066780" cy="5062217"/>
          </a:xfrm>
        </p:grpSpPr>
        <p:sp>
          <p:nvSpPr>
            <p:cNvPr id="9" name="object 9"/>
            <p:cNvSpPr/>
            <p:nvPr/>
          </p:nvSpPr>
          <p:spPr>
            <a:xfrm>
              <a:off x="3255035" y="3167379"/>
              <a:ext cx="11066780" cy="5062217"/>
            </a:xfrm>
            <a:prstGeom prst="rect">
              <a:avLst/>
            </a:prstGeom>
            <a:blipFill>
              <a:blip r:embed="rId6" cstate="print"/>
              <a:stretch>
                <a:fillRect/>
              </a:stretch>
            </a:blipFill>
          </p:spPr>
          <p:txBody>
            <a:bodyPr wrap="square" lIns="0" tIns="0" rIns="0" bIns="0" rtlCol="0"/>
            <a:lstStyle/>
            <a:p>
              <a:pPr defTabSz="976845"/>
              <a:endParaRPr sz="1923">
                <a:solidFill>
                  <a:prstClr val="black"/>
                </a:solidFill>
                <a:latin typeface="Segoe UI"/>
              </a:endParaRPr>
            </a:p>
          </p:txBody>
        </p:sp>
        <p:sp>
          <p:nvSpPr>
            <p:cNvPr id="10" name="object 10"/>
            <p:cNvSpPr/>
            <p:nvPr/>
          </p:nvSpPr>
          <p:spPr>
            <a:xfrm>
              <a:off x="3957320" y="4018279"/>
              <a:ext cx="9733280" cy="4210176"/>
            </a:xfrm>
            <a:prstGeom prst="rect">
              <a:avLst/>
            </a:prstGeom>
            <a:blipFill>
              <a:blip r:embed="rId7" cstate="print"/>
              <a:stretch>
                <a:fillRect t="1" b="-28"/>
              </a:stretch>
            </a:blipFill>
          </p:spPr>
          <p:txBody>
            <a:bodyPr wrap="square" lIns="0" tIns="0" rIns="0" bIns="0" rtlCol="0"/>
            <a:lstStyle/>
            <a:p>
              <a:pPr defTabSz="976845"/>
              <a:endParaRPr sz="1923">
                <a:solidFill>
                  <a:prstClr val="black"/>
                </a:solidFill>
                <a:latin typeface="Segoe UI"/>
              </a:endParaRPr>
            </a:p>
          </p:txBody>
        </p:sp>
      </p:grpSp>
      <p:sp>
        <p:nvSpPr>
          <p:cNvPr id="12" name="object 12"/>
          <p:cNvSpPr txBox="1">
            <a:spLocks noGrp="1"/>
          </p:cNvSpPr>
          <p:nvPr>
            <p:ph type="title"/>
          </p:nvPr>
        </p:nvSpPr>
        <p:spPr>
          <a:xfrm>
            <a:off x="446617" y="197736"/>
            <a:ext cx="11503810" cy="523584"/>
          </a:xfrm>
          <a:prstGeom prst="rect">
            <a:avLst/>
          </a:prstGeom>
        </p:spPr>
        <p:txBody>
          <a:bodyPr vert="horz" wrap="square" lIns="0" tIns="10583" rIns="0" bIns="0" rtlCol="0" anchor="ctr">
            <a:spAutoFit/>
          </a:bodyPr>
          <a:lstStyle/>
          <a:p>
            <a:pPr marL="10583">
              <a:lnSpc>
                <a:spcPct val="100000"/>
              </a:lnSpc>
              <a:spcBef>
                <a:spcPts val="83"/>
              </a:spcBef>
            </a:pPr>
            <a:r>
              <a:rPr lang="en-US"/>
              <a:t>ChemPoint – CRM Redesign &amp; Sales Management Analytics</a:t>
            </a:r>
            <a:endParaRPr/>
          </a:p>
        </p:txBody>
      </p:sp>
    </p:spTree>
    <p:extLst>
      <p:ext uri="{BB962C8B-B14F-4D97-AF65-F5344CB8AC3E}">
        <p14:creationId xmlns:p14="http://schemas.microsoft.com/office/powerpoint/2010/main" val="1032965090"/>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Customer Relationship Management</Value>
    </BusinessUnit>
    <Solutions xmlns="f0ee8362-fa7e-4bc9-ab88-7dcfb17cb19b" xsi:nil="true"/>
    <Industries xmlns="f0ee8362-fa7e-4bc9-ab88-7dcfb17cb19b">
      <Value>B2B</Value>
      <Value>Chemical</Value>
    </Industries>
    <Notes0 xmlns="f0ee8362-fa7e-4bc9-ab88-7dcfb17cb19b" xsi:nil="true"/>
    <Named_x0020_Account xmlns="f0ee8362-fa7e-4bc9-ab88-7dcfb17cb19b" xsi:nil="true"/>
    <PlatTech xmlns="f0ee8362-fa7e-4bc9-ab88-7dcfb17cb19b">
      <Value>Dynamics</Value>
    </PlatTech>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789E5587-9780-47AA-940C-99831516D20A}"/>
</file>

<file path=customXml/itemProps2.xml><?xml version="1.0" encoding="utf-8"?>
<ds:datastoreItem xmlns:ds="http://schemas.openxmlformats.org/officeDocument/2006/customXml" ds:itemID="{3521520C-19C9-4D96-A99F-8F112CC67EB6}"/>
</file>

<file path=customXml/itemProps3.xml><?xml version="1.0" encoding="utf-8"?>
<ds:datastoreItem xmlns:ds="http://schemas.openxmlformats.org/officeDocument/2006/customXml" ds:itemID="{90955F38-0FD3-41FD-B97B-B2D1BEA9EC2C}"/>
</file>

<file path=customXml/itemProps4.xml><?xml version="1.0" encoding="utf-8"?>
<ds:datastoreItem xmlns:ds="http://schemas.openxmlformats.org/officeDocument/2006/customXml" ds:itemID="{5164531B-2675-4E44-BB5E-D64ADB583249}"/>
</file>

<file path=docProps/app.xml><?xml version="1.0" encoding="utf-8"?>
<Properties xmlns="http://schemas.openxmlformats.org/officeDocument/2006/extended-properties" xmlns:vt="http://schemas.openxmlformats.org/officeDocument/2006/docPropsVTypes">
  <TotalTime>0</TotalTime>
  <Words>184</Words>
  <Application>Microsoft Office PowerPoint</Application>
  <PresentationFormat>Widescreen</PresentationFormat>
  <Paragraphs>10</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Aptos</vt:lpstr>
      <vt:lpstr>Arial</vt:lpstr>
      <vt:lpstr>Calibri</vt:lpstr>
      <vt:lpstr>Segoe UI</vt:lpstr>
      <vt:lpstr>Segoe UI Light</vt:lpstr>
      <vt:lpstr>Segoe UI Semilight</vt:lpstr>
      <vt:lpstr>Custom Design</vt:lpstr>
      <vt:lpstr>ChemPoint – CRM Redesign &amp; Sales Management Analytics</vt:lpstr>
      <vt:lpstr>ChemPoint – CRM Redesign &amp; Sales Management 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ChemPoint – CRM Redesign &amp; Sales Management Analytics</dc:title>
  <dc:creator>Brendan Murphy</dc:creator>
  <cp:lastModifiedBy>Brendan Murphy</cp:lastModifiedBy>
  <cp:revision>2</cp:revision>
  <dcterms:created xsi:type="dcterms:W3CDTF">2024-05-28T15:53:27Z</dcterms:created>
  <dcterms:modified xsi:type="dcterms:W3CDTF">2024-05-28T15:54:02Z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